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7" r:id="rId3"/>
    <p:sldId id="260" r:id="rId4"/>
    <p:sldId id="259"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10" initials="W" lastIdx="1" clrIdx="0">
    <p:extLst>
      <p:ext uri="{19B8F6BF-5375-455C-9EA6-DF929625EA0E}">
        <p15:presenceInfo xmlns:p15="http://schemas.microsoft.com/office/powerpoint/2012/main" userId="Win10"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686069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905713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72679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42532175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567553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8099257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9070013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707068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561548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428409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5BBE3E-AA6C-4CC5-BCA5-1B8845FF5875}" type="datetimeFigureOut">
              <a:rPr lang="en-US" smtClean="0"/>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667638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5BBE3E-AA6C-4CC5-BCA5-1B8845FF5875}" type="datetimeFigureOut">
              <a:rPr lang="en-US" smtClean="0"/>
              <a:t>3/21/2020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877611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5BBE3E-AA6C-4CC5-BCA5-1B8845FF5875}" type="datetimeFigureOut">
              <a:rPr lang="en-US" smtClean="0"/>
              <a:t>3/21/2020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385451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5BBE3E-AA6C-4CC5-BCA5-1B8845FF5875}" type="datetimeFigureOut">
              <a:rPr lang="en-US" smtClean="0"/>
              <a:t>3/21/2020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513133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5BBE3E-AA6C-4CC5-BCA5-1B8845FF5875}" type="datetimeFigureOut">
              <a:rPr lang="en-US" smtClean="0"/>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2644016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5BBE3E-AA6C-4CC5-BCA5-1B8845FF5875}" type="datetimeFigureOut">
              <a:rPr lang="en-US" smtClean="0"/>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500627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95BBE3E-AA6C-4CC5-BCA5-1B8845FF5875}" type="datetimeFigureOut">
              <a:rPr lang="en-US" smtClean="0"/>
              <a:t>3/21/2020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958CF20-A7EB-4E86-A118-79D4A06F5266}" type="slidenum">
              <a:rPr lang="en-US" smtClean="0"/>
              <a:t>‹#›</a:t>
            </a:fld>
            <a:endParaRPr lang="en-US"/>
          </a:p>
        </p:txBody>
      </p:sp>
    </p:spTree>
    <p:extLst>
      <p:ext uri="{BB962C8B-B14F-4D97-AF65-F5344CB8AC3E}">
        <p14:creationId xmlns:p14="http://schemas.microsoft.com/office/powerpoint/2010/main" val="3248601694"/>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6DC47-A2CC-4144-927B-3B95B5C5F6EE}"/>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3823812-735B-4A3E-96B3-D9BEC04FAC06}"/>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575CF81C-8E2D-4317-BD98-D72A09EB37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3862" y="214312"/>
            <a:ext cx="11344275" cy="6429375"/>
          </a:xfrm>
          <a:prstGeom prst="rect">
            <a:avLst/>
          </a:prstGeom>
        </p:spPr>
      </p:pic>
      <p:sp>
        <p:nvSpPr>
          <p:cNvPr id="6" name="TextBox 5">
            <a:extLst>
              <a:ext uri="{FF2B5EF4-FFF2-40B4-BE49-F238E27FC236}">
                <a16:creationId xmlns:a16="http://schemas.microsoft.com/office/drawing/2014/main" id="{CCE919F8-3AFE-49D3-91C8-1A1892F6FAEB}"/>
              </a:ext>
            </a:extLst>
          </p:cNvPr>
          <p:cNvSpPr txBox="1"/>
          <p:nvPr/>
        </p:nvSpPr>
        <p:spPr>
          <a:xfrm>
            <a:off x="2911152" y="3013788"/>
            <a:ext cx="6456784" cy="1477328"/>
          </a:xfrm>
          <a:prstGeom prst="rect">
            <a:avLst/>
          </a:prstGeom>
          <a:noFill/>
        </p:spPr>
        <p:txBody>
          <a:bodyPr wrap="square" rtlCol="0">
            <a:spAutoFit/>
          </a:bodyPr>
          <a:lstStyle/>
          <a:p>
            <a:pPr algn="ctr"/>
            <a:r>
              <a:rPr lang="ar-SA" dirty="0"/>
              <a:t>قسم اللغة الإنجليزية</a:t>
            </a:r>
          </a:p>
          <a:p>
            <a:pPr algn="ctr"/>
            <a:r>
              <a:rPr lang="ar-SA" dirty="0"/>
              <a:t>الفرقة الثالثة</a:t>
            </a:r>
          </a:p>
          <a:p>
            <a:pPr algn="ctr"/>
            <a:r>
              <a:rPr lang="ar-SA" dirty="0"/>
              <a:t>تاريخ اللغة</a:t>
            </a:r>
          </a:p>
          <a:p>
            <a:pPr algn="ctr"/>
            <a:r>
              <a:rPr lang="ar-SA" dirty="0"/>
              <a:t>د/منة محمد سلامة المصري</a:t>
            </a:r>
          </a:p>
          <a:p>
            <a:pPr algn="ctr"/>
            <a:r>
              <a:rPr lang="ar-SA" dirty="0"/>
              <a:t>2020</a:t>
            </a:r>
            <a:endParaRPr lang="en-US" dirty="0"/>
          </a:p>
        </p:txBody>
      </p:sp>
    </p:spTree>
    <p:extLst>
      <p:ext uri="{BB962C8B-B14F-4D97-AF65-F5344CB8AC3E}">
        <p14:creationId xmlns:p14="http://schemas.microsoft.com/office/powerpoint/2010/main" val="3707074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F8BBC-7765-4164-9536-3C6DA9E65A3F}"/>
              </a:ext>
            </a:extLst>
          </p:cNvPr>
          <p:cNvSpPr>
            <a:spLocks noGrp="1"/>
          </p:cNvSpPr>
          <p:nvPr>
            <p:ph type="title"/>
          </p:nvPr>
        </p:nvSpPr>
        <p:spPr>
          <a:xfrm>
            <a:off x="677334" y="609600"/>
            <a:ext cx="8596668" cy="864637"/>
          </a:xfrm>
        </p:spPr>
        <p:txBody>
          <a:bodyPr>
            <a:normAutofit/>
          </a:bodyPr>
          <a:lstStyle/>
          <a:p>
            <a:r>
              <a:rPr lang="en-US" sz="2400" b="1" u="sng" dirty="0">
                <a:latin typeface="Times New Roman" panose="02020603050405020304" pitchFamily="18" charset="0"/>
                <a:ea typeface="Calibri" panose="020F0502020204030204" pitchFamily="34" charset="0"/>
              </a:rPr>
              <a:t>Early Modern English syntax</a:t>
            </a: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F354206-CF1D-4DAF-887B-B7AC16B9E8FB}"/>
              </a:ext>
            </a:extLst>
          </p:cNvPr>
          <p:cNvSpPr>
            <a:spLocks noGrp="1"/>
          </p:cNvSpPr>
          <p:nvPr>
            <p:ph idx="1"/>
          </p:nvPr>
        </p:nvSpPr>
        <p:spPr>
          <a:xfrm>
            <a:off x="677334" y="1380931"/>
            <a:ext cx="8596668" cy="4660431"/>
          </a:xfrm>
        </p:spPr>
        <p:txBody>
          <a:bodyPr>
            <a:normAutofit/>
          </a:bodyPr>
          <a:lstStyle/>
          <a:p>
            <a:pPr>
              <a:lnSpc>
                <a:spcPct val="150000"/>
              </a:lnSpc>
            </a:pPr>
            <a:r>
              <a:rPr lang="en-US" sz="2400" dirty="0">
                <a:latin typeface="Times New Roman" panose="02020603050405020304" pitchFamily="18" charset="0"/>
                <a:ea typeface="Calibri" panose="020F0502020204030204" pitchFamily="34" charset="0"/>
              </a:rPr>
              <a:t> Tense and aspect</a:t>
            </a:r>
          </a:p>
          <a:p>
            <a:pPr>
              <a:lnSpc>
                <a:spcPct val="150000"/>
              </a:lnSpc>
            </a:pPr>
            <a:r>
              <a:rPr lang="en-US" sz="2400" dirty="0">
                <a:latin typeface="Times New Roman" panose="02020603050405020304" pitchFamily="18" charset="0"/>
                <a:cs typeface="Times New Roman" panose="02020603050405020304" pitchFamily="18" charset="0"/>
              </a:rPr>
              <a:t>Contraction’s use</a:t>
            </a:r>
            <a:endParaRPr lang="en-US"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6090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0A328-FF2C-4DC4-BCCF-621ABFB08C9C}"/>
              </a:ext>
            </a:extLst>
          </p:cNvPr>
          <p:cNvSpPr>
            <a:spLocks noGrp="1"/>
          </p:cNvSpPr>
          <p:nvPr>
            <p:ph type="title"/>
          </p:nvPr>
        </p:nvSpPr>
        <p:spPr>
          <a:xfrm>
            <a:off x="838200" y="411779"/>
            <a:ext cx="10730204" cy="801202"/>
          </a:xfrm>
        </p:spPr>
        <p:txBody>
          <a:bodyPr>
            <a:normAutofit/>
          </a:bodyPr>
          <a:lstStyle/>
          <a:p>
            <a:r>
              <a:rPr lang="en-US" sz="2400" b="1" dirty="0">
                <a:latin typeface="Times New Roman" panose="02020603050405020304" pitchFamily="18" charset="0"/>
                <a:ea typeface="Calibri" panose="020F0502020204030204" pitchFamily="34" charset="0"/>
              </a:rPr>
              <a:t>Tense and aspect</a:t>
            </a: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CD3D366-B226-4AD8-AF49-8F727D0FF7AA}"/>
              </a:ext>
            </a:extLst>
          </p:cNvPr>
          <p:cNvSpPr>
            <a:spLocks noGrp="1"/>
          </p:cNvSpPr>
          <p:nvPr>
            <p:ph idx="1"/>
          </p:nvPr>
        </p:nvSpPr>
        <p:spPr>
          <a:xfrm>
            <a:off x="838200" y="1352939"/>
            <a:ext cx="10515600" cy="4824024"/>
          </a:xfrm>
        </p:spPr>
        <p:txBody>
          <a:bodyPr>
            <a:normAutofit/>
          </a:bodyPr>
          <a:lstStyle/>
          <a:p>
            <a:endParaRPr lang="en-US" dirty="0"/>
          </a:p>
          <a:p>
            <a:pPr marL="0" marR="0" indent="0">
              <a:lnSpc>
                <a:spcPct val="107000"/>
              </a:lnSpc>
              <a:spcBef>
                <a:spcPts val="0"/>
              </a:spcBef>
              <a:spcAft>
                <a:spcPts val="800"/>
              </a:spcAft>
              <a:buNone/>
            </a:pPr>
            <a:r>
              <a:rPr lang="en-US" dirty="0">
                <a:latin typeface="Times New Roman" panose="02020603050405020304" pitchFamily="18" charset="0"/>
                <a:ea typeface="Calibri" panose="020F0502020204030204" pitchFamily="34" charset="0"/>
              </a:rPr>
              <a:t>In </a:t>
            </a:r>
            <a:r>
              <a:rPr lang="en-US" dirty="0" err="1">
                <a:latin typeface="Times New Roman" panose="02020603050405020304" pitchFamily="18" charset="0"/>
                <a:ea typeface="Calibri" panose="020F0502020204030204" pitchFamily="34" charset="0"/>
              </a:rPr>
              <a:t>EModE</a:t>
            </a:r>
            <a:r>
              <a:rPr lang="en-US" dirty="0">
                <a:latin typeface="Times New Roman" panose="02020603050405020304" pitchFamily="18" charset="0"/>
                <a:ea typeface="Calibri" panose="020F0502020204030204" pitchFamily="34" charset="0"/>
              </a:rPr>
              <a:t>, the tense/aspect system is basically the same as in </a:t>
            </a:r>
            <a:r>
              <a:rPr lang="en-US" dirty="0" err="1">
                <a:latin typeface="Times New Roman" panose="02020603050405020304" pitchFamily="18" charset="0"/>
                <a:ea typeface="Calibri" panose="020F0502020204030204" pitchFamily="34" charset="0"/>
              </a:rPr>
              <a:t>PdE</a:t>
            </a:r>
            <a:r>
              <a:rPr lang="en-US" dirty="0">
                <a:latin typeface="Times New Roman" panose="02020603050405020304" pitchFamily="18" charset="0"/>
                <a:ea typeface="Calibri" panose="020F0502020204030204" pitchFamily="34" charset="0"/>
              </a:rPr>
              <a:t>, with some differences.</a:t>
            </a:r>
          </a:p>
          <a:p>
            <a:pPr marR="0">
              <a:lnSpc>
                <a:spcPct val="107000"/>
              </a:lnSpc>
              <a:spcBef>
                <a:spcPts val="0"/>
              </a:spcBef>
              <a:spcAft>
                <a:spcPts val="800"/>
              </a:spcAft>
              <a:buAutoNum type="arabicPeriod"/>
            </a:pPr>
            <a:r>
              <a:rPr lang="en-US" dirty="0">
                <a:latin typeface="Times New Roman" panose="02020603050405020304" pitchFamily="18" charset="0"/>
                <a:ea typeface="Calibri" panose="020F0502020204030204" pitchFamily="34" charset="0"/>
              </a:rPr>
              <a:t>The future tense is mostly expressed by shall, rather than will, in all persons. </a:t>
            </a:r>
          </a:p>
          <a:p>
            <a:pPr marR="0">
              <a:lnSpc>
                <a:spcPct val="107000"/>
              </a:lnSpc>
              <a:spcBef>
                <a:spcPts val="0"/>
              </a:spcBef>
              <a:spcAft>
                <a:spcPts val="800"/>
              </a:spcAft>
              <a:buAutoNum type="arabicPeriod"/>
            </a:pPr>
            <a:r>
              <a:rPr lang="en-US" dirty="0">
                <a:latin typeface="Times New Roman" panose="02020603050405020304" pitchFamily="18" charset="0"/>
                <a:ea typeface="Calibri" panose="020F0502020204030204" pitchFamily="34" charset="0"/>
              </a:rPr>
              <a:t>The auxiliary will, however, is primarily still used as a full verb meaning ‘to want’.</a:t>
            </a:r>
          </a:p>
          <a:p>
            <a:pPr marR="0">
              <a:lnSpc>
                <a:spcPct val="107000"/>
              </a:lnSpc>
              <a:spcBef>
                <a:spcPts val="0"/>
              </a:spcBef>
              <a:spcAft>
                <a:spcPts val="800"/>
              </a:spcAft>
              <a:buAutoNum type="arabicPeriod"/>
            </a:pPr>
            <a:r>
              <a:rPr lang="en-US" dirty="0">
                <a:latin typeface="Times New Roman" panose="02020603050405020304" pitchFamily="18" charset="0"/>
                <a:ea typeface="Calibri" panose="020F0502020204030204" pitchFamily="34" charset="0"/>
              </a:rPr>
              <a:t>Perfect tenses are found in </a:t>
            </a:r>
            <a:r>
              <a:rPr lang="en-US" dirty="0" err="1">
                <a:latin typeface="Times New Roman" panose="02020603050405020304" pitchFamily="18" charset="0"/>
                <a:ea typeface="Calibri" panose="020F0502020204030204" pitchFamily="34" charset="0"/>
              </a:rPr>
              <a:t>EModE</a:t>
            </a:r>
            <a:r>
              <a:rPr lang="en-US" dirty="0">
                <a:latin typeface="Times New Roman" panose="02020603050405020304" pitchFamily="18" charset="0"/>
                <a:ea typeface="Calibri" panose="020F0502020204030204" pitchFamily="34" charset="0"/>
              </a:rPr>
              <a:t>, but their use is different.</a:t>
            </a:r>
          </a:p>
          <a:p>
            <a:pPr marL="0" marR="0" indent="0">
              <a:lnSpc>
                <a:spcPct val="107000"/>
              </a:lnSpc>
              <a:spcBef>
                <a:spcPts val="0"/>
              </a:spcBef>
              <a:spcAft>
                <a:spcPts val="800"/>
              </a:spcAft>
              <a:buNone/>
            </a:pPr>
            <a:r>
              <a:rPr lang="en-US">
                <a:latin typeface="Times New Roman" panose="02020603050405020304" pitchFamily="18" charset="0"/>
                <a:ea typeface="Calibri" panose="020F0502020204030204" pitchFamily="34" charset="0"/>
              </a:rPr>
              <a:t>4</a:t>
            </a:r>
            <a:r>
              <a:rPr lang="en-US" dirty="0">
                <a:latin typeface="Times New Roman" panose="02020603050405020304" pitchFamily="18" charset="0"/>
                <a:ea typeface="Calibri" panose="020F0502020204030204" pitchFamily="34" charset="0"/>
              </a:rPr>
              <a:t>. Progressive forms such as I am coming or he has been doing are indeed found, but they are rare, and simple forms are generally used instead.</a:t>
            </a:r>
          </a:p>
          <a:p>
            <a:pPr marL="0" marR="0" indent="0">
              <a:lnSpc>
                <a:spcPct val="107000"/>
              </a:lnSpc>
              <a:spcBef>
                <a:spcPts val="0"/>
              </a:spcBef>
              <a:spcAft>
                <a:spcPts val="800"/>
              </a:spcAft>
              <a:buNone/>
            </a:pPr>
            <a:r>
              <a:rPr lang="en-US" dirty="0">
                <a:latin typeface="Times New Roman" panose="02020603050405020304" pitchFamily="18" charset="0"/>
                <a:ea typeface="Calibri" panose="020F0502020204030204" pitchFamily="34" charset="0"/>
              </a:rPr>
              <a:t>5. The relative pronoun who (as in </a:t>
            </a:r>
            <a:r>
              <a:rPr lang="en-US" dirty="0" err="1">
                <a:latin typeface="Times New Roman" panose="02020603050405020304" pitchFamily="18" charset="0"/>
                <a:ea typeface="Calibri" panose="020F0502020204030204" pitchFamily="34" charset="0"/>
              </a:rPr>
              <a:t>PdE</a:t>
            </a:r>
            <a:r>
              <a:rPr lang="en-US" dirty="0">
                <a:latin typeface="Times New Roman" panose="02020603050405020304" pitchFamily="18" charset="0"/>
                <a:ea typeface="Calibri" panose="020F0502020204030204" pitchFamily="34" charset="0"/>
              </a:rPr>
              <a:t> The man who sat down beside me) is relatively rarely used; on the other hand, which is commonly used to refer to human beings.</a:t>
            </a:r>
          </a:p>
          <a:p>
            <a:pPr marL="0" marR="0" indent="0">
              <a:lnSpc>
                <a:spcPct val="107000"/>
              </a:lnSpc>
              <a:spcBef>
                <a:spcPts val="0"/>
              </a:spcBef>
              <a:spcAft>
                <a:spcPts val="800"/>
              </a:spcAft>
              <a:buNone/>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endParaRPr lang="en-US" dirty="0"/>
          </a:p>
        </p:txBody>
      </p:sp>
    </p:spTree>
    <p:extLst>
      <p:ext uri="{BB962C8B-B14F-4D97-AF65-F5344CB8AC3E}">
        <p14:creationId xmlns:p14="http://schemas.microsoft.com/office/powerpoint/2010/main" val="909658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7B0D1-B163-4405-A4A5-AF739D1796B0}"/>
              </a:ext>
            </a:extLst>
          </p:cNvPr>
          <p:cNvSpPr>
            <a:spLocks noGrp="1"/>
          </p:cNvSpPr>
          <p:nvPr>
            <p:ph type="title"/>
          </p:nvPr>
        </p:nvSpPr>
        <p:spPr>
          <a:xfrm>
            <a:off x="623596" y="280436"/>
            <a:ext cx="10515600" cy="494005"/>
          </a:xfrm>
        </p:spPr>
        <p:txBody>
          <a:bodyPr>
            <a:normAutofit/>
          </a:bodyPr>
          <a:lstStyle/>
          <a:p>
            <a:r>
              <a:rPr lang="en-US" sz="2400" dirty="0">
                <a:latin typeface="Times New Roman" panose="02020603050405020304" pitchFamily="18" charset="0"/>
                <a:cs typeface="Times New Roman" panose="02020603050405020304" pitchFamily="18" charset="0"/>
              </a:rPr>
              <a:t>Examples:</a:t>
            </a:r>
          </a:p>
        </p:txBody>
      </p:sp>
      <p:sp>
        <p:nvSpPr>
          <p:cNvPr id="3" name="Content Placeholder 2">
            <a:extLst>
              <a:ext uri="{FF2B5EF4-FFF2-40B4-BE49-F238E27FC236}">
                <a16:creationId xmlns:a16="http://schemas.microsoft.com/office/drawing/2014/main" id="{8763CFB4-84BC-4B45-9CC5-1027F3E86480}"/>
              </a:ext>
            </a:extLst>
          </p:cNvPr>
          <p:cNvSpPr>
            <a:spLocks noGrp="1"/>
          </p:cNvSpPr>
          <p:nvPr>
            <p:ph idx="1"/>
          </p:nvPr>
        </p:nvSpPr>
        <p:spPr>
          <a:xfrm>
            <a:off x="838200" y="1278294"/>
            <a:ext cx="10515600" cy="4908000"/>
          </a:xfrm>
        </p:spPr>
        <p:txBody>
          <a:bodyPr>
            <a:normAutofit/>
          </a:bodyPr>
          <a:lstStyle/>
          <a:p>
            <a:pPr marL="0" marR="0">
              <a:lnSpc>
                <a:spcPct val="107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Blessed are the meek: for they shall inherit the earth</a:t>
            </a:r>
            <a:endParaRPr lang="en-US" sz="14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the prophets which were before you .</a:t>
            </a:r>
          </a:p>
          <a:p>
            <a:pPr marL="0" marR="0">
              <a:lnSpc>
                <a:spcPct val="107000"/>
              </a:lnSpc>
              <a:spcBef>
                <a:spcPts val="0"/>
              </a:spcBef>
              <a:spcAft>
                <a:spcPts val="800"/>
              </a:spcAft>
            </a:pPr>
            <a:r>
              <a:rPr lang="en-US" dirty="0">
                <a:solidFill>
                  <a:prstClr val="black">
                    <a:lumMod val="75000"/>
                    <a:lumOff val="25000"/>
                  </a:prstClr>
                </a:solidFill>
                <a:latin typeface="Times New Roman" panose="02020603050405020304" pitchFamily="18" charset="0"/>
                <a:ea typeface="Calibri" panose="020F0502020204030204" pitchFamily="34" charset="0"/>
              </a:rPr>
              <a:t> When the poor cried, Caesar wept.</a:t>
            </a:r>
          </a:p>
          <a:p>
            <a:pPr marL="0" marR="0">
              <a:lnSpc>
                <a:spcPct val="107000"/>
              </a:lnSpc>
              <a:spcBef>
                <a:spcPts val="0"/>
              </a:spcBef>
              <a:spcAft>
                <a:spcPts val="800"/>
              </a:spcAft>
            </a:pPr>
            <a:r>
              <a:rPr lang="en-US" b="1" dirty="0">
                <a:solidFill>
                  <a:prstClr val="black">
                    <a:lumMod val="75000"/>
                    <a:lumOff val="25000"/>
                  </a:prstClr>
                </a:solidFill>
                <a:latin typeface="Times New Roman" panose="02020603050405020304" pitchFamily="18" charset="0"/>
                <a:ea typeface="Calibri" panose="020F0502020204030204" pitchFamily="34" charset="0"/>
              </a:rPr>
              <a:t>Elision</a:t>
            </a:r>
          </a:p>
          <a:p>
            <a:pPr marL="0" lvl="0" algn="just">
              <a:lnSpc>
                <a:spcPct val="150000"/>
              </a:lnSpc>
              <a:spcBef>
                <a:spcPts val="0"/>
              </a:spcBef>
              <a:spcAft>
                <a:spcPts val="800"/>
              </a:spcAft>
              <a:buClr>
                <a:srgbClr val="90C226"/>
              </a:buClr>
            </a:pPr>
            <a:r>
              <a:rPr lang="en-US" dirty="0">
                <a:solidFill>
                  <a:prstClr val="black">
                    <a:lumMod val="75000"/>
                    <a:lumOff val="25000"/>
                  </a:prstClr>
                </a:solidFill>
                <a:latin typeface="Times New Roman" panose="02020603050405020304" pitchFamily="18" charset="0"/>
                <a:ea typeface="Calibri" panose="020F0502020204030204" pitchFamily="34" charset="0"/>
                <a:cs typeface="Arial" panose="020B0604020202020204" pitchFamily="34" charset="0"/>
              </a:rPr>
              <a:t>The process of elision creates the silencing of a sound or syllable when speaking. This was also a characteristic of Early Modern English. For example, “them” became spelled as ‘</a:t>
            </a:r>
            <a:r>
              <a:rPr lang="en-US" dirty="0" err="1">
                <a:solidFill>
                  <a:prstClr val="black">
                    <a:lumMod val="75000"/>
                    <a:lumOff val="25000"/>
                  </a:prstClr>
                </a:solidFill>
                <a:latin typeface="Times New Roman" panose="02020603050405020304" pitchFamily="18" charset="0"/>
                <a:ea typeface="Calibri" panose="020F0502020204030204" pitchFamily="34" charset="0"/>
                <a:cs typeface="Arial" panose="020B0604020202020204" pitchFamily="34" charset="0"/>
              </a:rPr>
              <a:t>em</a:t>
            </a:r>
            <a:r>
              <a:rPr lang="en-US" dirty="0">
                <a:solidFill>
                  <a:prstClr val="black">
                    <a:lumMod val="75000"/>
                    <a:lumOff val="25000"/>
                  </a:prstClr>
                </a:solidFill>
                <a:latin typeface="Times New Roman" panose="02020603050405020304" pitchFamily="18" charset="0"/>
                <a:ea typeface="Calibri" panose="020F0502020204030204" pitchFamily="34" charset="0"/>
                <a:cs typeface="Arial" panose="020B0604020202020204" pitchFamily="34" charset="0"/>
              </a:rPr>
              <a:t> in certain texts.  Other examples include ‘o which was used for “of” and ‘</a:t>
            </a:r>
            <a:r>
              <a:rPr lang="en-US" dirty="0" err="1">
                <a:solidFill>
                  <a:prstClr val="black">
                    <a:lumMod val="75000"/>
                    <a:lumOff val="25000"/>
                  </a:prstClr>
                </a:solidFill>
                <a:latin typeface="Times New Roman" panose="02020603050405020304" pitchFamily="18" charset="0"/>
                <a:ea typeface="Calibri" panose="020F0502020204030204" pitchFamily="34" charset="0"/>
                <a:cs typeface="Arial" panose="020B0604020202020204" pitchFamily="34" charset="0"/>
              </a:rPr>
              <a:t>i</a:t>
            </a:r>
            <a:r>
              <a:rPr lang="en-US" dirty="0">
                <a:solidFill>
                  <a:prstClr val="black">
                    <a:lumMod val="75000"/>
                    <a:lumOff val="25000"/>
                  </a:prstClr>
                </a:solidFill>
                <a:latin typeface="Times New Roman" panose="02020603050405020304" pitchFamily="18" charset="0"/>
                <a:ea typeface="Calibri" panose="020F0502020204030204" pitchFamily="34" charset="0"/>
                <a:cs typeface="Arial" panose="020B0604020202020204" pitchFamily="34" charset="0"/>
              </a:rPr>
              <a:t> used for “in.” Sometimes these elisions were also used with </a:t>
            </a:r>
            <a:r>
              <a:rPr lang="en-US" dirty="0" err="1">
                <a:solidFill>
                  <a:prstClr val="black">
                    <a:lumMod val="75000"/>
                    <a:lumOff val="25000"/>
                  </a:prstClr>
                </a:solidFill>
                <a:latin typeface="Times New Roman" panose="02020603050405020304" pitchFamily="18" charset="0"/>
                <a:ea typeface="Calibri" panose="020F0502020204030204" pitchFamily="34" charset="0"/>
                <a:cs typeface="Arial" panose="020B0604020202020204" pitchFamily="34" charset="0"/>
              </a:rPr>
              <a:t>th</a:t>
            </a:r>
            <a:r>
              <a:rPr lang="en-US" dirty="0">
                <a:solidFill>
                  <a:prstClr val="black">
                    <a:lumMod val="75000"/>
                    <a:lumOff val="25000"/>
                  </a:prstClr>
                </a:solidFill>
                <a:latin typeface="Times New Roman" panose="02020603050405020304" pitchFamily="18" charset="0"/>
                <a:ea typeface="Calibri" panose="020F0502020204030204" pitchFamily="34" charset="0"/>
                <a:cs typeface="Arial" panose="020B0604020202020204" pitchFamily="34" charset="0"/>
              </a:rPr>
              <a:t>’ so that a text would read ‘</a:t>
            </a:r>
            <a:r>
              <a:rPr lang="en-US" dirty="0" err="1">
                <a:solidFill>
                  <a:prstClr val="black">
                    <a:lumMod val="75000"/>
                    <a:lumOff val="25000"/>
                  </a:prstClr>
                </a:solidFill>
                <a:latin typeface="Times New Roman" panose="02020603050405020304" pitchFamily="18" charset="0"/>
                <a:ea typeface="Calibri" panose="020F0502020204030204" pitchFamily="34" charset="0"/>
                <a:cs typeface="Arial" panose="020B0604020202020204" pitchFamily="34" charset="0"/>
              </a:rPr>
              <a:t>i</a:t>
            </a:r>
            <a:r>
              <a:rPr lang="en-US" dirty="0">
                <a:solidFill>
                  <a:prstClr val="black">
                    <a:lumMod val="75000"/>
                    <a:lumOff val="25000"/>
                  </a:prstClr>
                </a:solidFill>
                <a:latin typeface="Times New Roman" panose="02020603050405020304" pitchFamily="18" charset="0"/>
                <a:ea typeface="Calibri" panose="020F0502020204030204" pitchFamily="34" charset="0"/>
                <a:cs typeface="Arial" panose="020B0604020202020204" pitchFamily="34" charset="0"/>
              </a:rPr>
              <a:t> </a:t>
            </a:r>
            <a:r>
              <a:rPr lang="en-US" dirty="0" err="1">
                <a:solidFill>
                  <a:prstClr val="black">
                    <a:lumMod val="75000"/>
                    <a:lumOff val="25000"/>
                  </a:prstClr>
                </a:solidFill>
                <a:latin typeface="Times New Roman" panose="02020603050405020304" pitchFamily="18" charset="0"/>
                <a:ea typeface="Calibri" panose="020F0502020204030204" pitchFamily="34" charset="0"/>
                <a:cs typeface="Arial" panose="020B0604020202020204" pitchFamily="34" charset="0"/>
              </a:rPr>
              <a:t>th</a:t>
            </a:r>
            <a:r>
              <a:rPr lang="en-US" dirty="0">
                <a:solidFill>
                  <a:prstClr val="black">
                    <a:lumMod val="75000"/>
                    <a:lumOff val="25000"/>
                  </a:prstClr>
                </a:solidFill>
                <a:latin typeface="Times New Roman" panose="02020603050405020304" pitchFamily="18" charset="0"/>
                <a:ea typeface="Calibri" panose="020F0502020204030204" pitchFamily="34" charset="0"/>
                <a:cs typeface="Arial" panose="020B0604020202020204" pitchFamily="34" charset="0"/>
              </a:rPr>
              <a:t>’ for “in the.”  </a:t>
            </a:r>
            <a:endParaRPr lang="en-US" sz="1400" dirty="0">
              <a:solidFill>
                <a:prstClr val="black">
                  <a:lumMod val="75000"/>
                  <a:lumOff val="25000"/>
                </a:prstClr>
              </a:solidFill>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endParaRPr lang="en-US" sz="1400" dirty="0">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800"/>
              </a:spcAft>
              <a:buNone/>
            </a:pP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9144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FD217-F0EB-4394-AE54-5F08A18B9405}"/>
              </a:ext>
            </a:extLst>
          </p:cNvPr>
          <p:cNvSpPr>
            <a:spLocks noGrp="1"/>
          </p:cNvSpPr>
          <p:nvPr>
            <p:ph type="title"/>
          </p:nvPr>
        </p:nvSpPr>
        <p:spPr/>
        <p:txBody>
          <a:bodyPr>
            <a:normAutofit/>
          </a:bodyPr>
          <a:lstStyle/>
          <a:p>
            <a:r>
              <a:rPr lang="en-US" sz="2400" dirty="0">
                <a:latin typeface="Times New Roman" panose="02020603050405020304" pitchFamily="18" charset="0"/>
                <a:cs typeface="Times New Roman" panose="02020603050405020304" pitchFamily="18" charset="0"/>
              </a:rPr>
              <a:t>Contraction’s use</a:t>
            </a:r>
          </a:p>
        </p:txBody>
      </p:sp>
      <p:sp>
        <p:nvSpPr>
          <p:cNvPr id="3" name="Content Placeholder 2">
            <a:extLst>
              <a:ext uri="{FF2B5EF4-FFF2-40B4-BE49-F238E27FC236}">
                <a16:creationId xmlns:a16="http://schemas.microsoft.com/office/drawing/2014/main" id="{005ECFF9-EFAD-4A0E-BC73-81F6BA1A8989}"/>
              </a:ext>
            </a:extLst>
          </p:cNvPr>
          <p:cNvSpPr>
            <a:spLocks noGrp="1"/>
          </p:cNvSpPr>
          <p:nvPr>
            <p:ph idx="1"/>
          </p:nvPr>
        </p:nvSpPr>
        <p:spPr>
          <a:xfrm>
            <a:off x="677334" y="1380931"/>
            <a:ext cx="8596668" cy="4660431"/>
          </a:xfrm>
        </p:spPr>
        <p:txBody>
          <a:bodyPr>
            <a:normAutofit/>
          </a:bodyPr>
          <a:lstStyle/>
          <a:p>
            <a:pPr>
              <a:lnSpc>
                <a:spcPct val="150000"/>
              </a:lnSpc>
            </a:pPr>
            <a:r>
              <a:rPr lang="en-US" dirty="0">
                <a:latin typeface="Times New Roman" panose="02020603050405020304" pitchFamily="18" charset="0"/>
                <a:ea typeface="Calibri" panose="020F0502020204030204" pitchFamily="34" charset="0"/>
              </a:rPr>
              <a:t>The contraction of “will” into I’ll, she’ll, and we’ll was one of the earliest and most common contractions, occurring in works by Chaucer right before the Early Modern English time period. Shakespeare used contractions as well such as it’s for “it is." </a:t>
            </a:r>
          </a:p>
          <a:p>
            <a:pPr>
              <a:lnSpc>
                <a:spcPct val="150000"/>
              </a:lnSpc>
            </a:pPr>
            <a:r>
              <a:rPr lang="en-US" dirty="0">
                <a:latin typeface="Times New Roman" panose="02020603050405020304" pitchFamily="18" charset="0"/>
                <a:ea typeface="Calibri" panose="020F0502020204030204" pitchFamily="34" charset="0"/>
              </a:rPr>
              <a:t>The contractions, we’re, they’re and there’s are also found in his writing. The author Christopher Marlowe, a contemporary of Shakespeare, also used contractions for words such as I’d and he’d as well as who’s, I’m, you’re and what’s. </a:t>
            </a:r>
          </a:p>
          <a:p>
            <a:pPr>
              <a:lnSpc>
                <a:spcPct val="150000"/>
              </a:lnSpc>
            </a:pPr>
            <a:r>
              <a:rPr lang="en-US" dirty="0">
                <a:latin typeface="Times New Roman" panose="02020603050405020304" pitchFamily="18" charset="0"/>
                <a:ea typeface="Calibri" panose="020F0502020204030204" pitchFamily="34" charset="0"/>
              </a:rPr>
              <a:t>Other contractions that became commonly used during this time period included can’t, don’t, mayn’t, and </a:t>
            </a:r>
            <a:r>
              <a:rPr lang="en-US">
                <a:latin typeface="Times New Roman" panose="02020603050405020304" pitchFamily="18" charset="0"/>
                <a:ea typeface="Calibri" panose="020F0502020204030204" pitchFamily="34" charset="0"/>
              </a:rPr>
              <a:t>we’ve.</a:t>
            </a:r>
            <a:endParaRPr lang="en-US"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15104368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113</TotalTime>
  <Words>397</Words>
  <Application>Microsoft Office PowerPoint</Application>
  <PresentationFormat>Widescreen</PresentationFormat>
  <Paragraphs>26</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Times New Roman</vt:lpstr>
      <vt:lpstr>Trebuchet MS</vt:lpstr>
      <vt:lpstr>Wingdings 3</vt:lpstr>
      <vt:lpstr>Facet</vt:lpstr>
      <vt:lpstr>PowerPoint Presentation</vt:lpstr>
      <vt:lpstr>Early Modern English syntax</vt:lpstr>
      <vt:lpstr>Tense and aspect</vt:lpstr>
      <vt:lpstr>Examples:</vt:lpstr>
      <vt:lpstr>Contraction’s 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Win10</dc:creator>
  <cp:lastModifiedBy>Win10</cp:lastModifiedBy>
  <cp:revision>18</cp:revision>
  <dcterms:created xsi:type="dcterms:W3CDTF">2020-03-18T12:46:15Z</dcterms:created>
  <dcterms:modified xsi:type="dcterms:W3CDTF">2020-03-21T14:30:24Z</dcterms:modified>
</cp:coreProperties>
</file>